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27" autoAdjust="0"/>
    <p:restoredTop sz="94660"/>
  </p:normalViewPr>
  <p:slideViewPr>
    <p:cSldViewPr snapToGrid="0">
      <p:cViewPr varScale="1">
        <p:scale>
          <a:sx n="116" d="100"/>
          <a:sy n="116" d="100"/>
        </p:scale>
        <p:origin x="76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22254A1-A031-4CEC-9435-055AF9E6CF7D}" type="datetimeFigureOut">
              <a:rPr lang="tr-TR" smtClean="0"/>
              <a:t>14.02.2017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C09F8A-D827-4DE3-BF44-78B0AA67C6F8}" type="slidenum">
              <a:rPr lang="tr-TR" smtClean="0"/>
              <a:t>‹#›</a:t>
            </a:fld>
            <a:endParaRPr lang="tr-TR"/>
          </a:p>
        </p:txBody>
      </p:sp>
    </p:spTree>
    <p:extLst>
      <p:ext uri="{BB962C8B-B14F-4D97-AF65-F5344CB8AC3E}">
        <p14:creationId xmlns:p14="http://schemas.microsoft.com/office/powerpoint/2010/main" val="3716044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22254A1-A031-4CEC-9435-055AF9E6CF7D}" type="datetimeFigureOut">
              <a:rPr lang="tr-TR" smtClean="0"/>
              <a:t>14.02.2017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C09F8A-D827-4DE3-BF44-78B0AA67C6F8}" type="slidenum">
              <a:rPr lang="tr-TR" smtClean="0"/>
              <a:t>‹#›</a:t>
            </a:fld>
            <a:endParaRPr lang="tr-TR"/>
          </a:p>
        </p:txBody>
      </p:sp>
    </p:spTree>
    <p:extLst>
      <p:ext uri="{BB962C8B-B14F-4D97-AF65-F5344CB8AC3E}">
        <p14:creationId xmlns:p14="http://schemas.microsoft.com/office/powerpoint/2010/main" val="4145727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22254A1-A031-4CEC-9435-055AF9E6CF7D}" type="datetimeFigureOut">
              <a:rPr lang="tr-TR" smtClean="0"/>
              <a:t>14.02.2017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C09F8A-D827-4DE3-BF44-78B0AA67C6F8}" type="slidenum">
              <a:rPr lang="tr-TR" smtClean="0"/>
              <a:t>‹#›</a:t>
            </a:fld>
            <a:endParaRPr lang="tr-TR"/>
          </a:p>
        </p:txBody>
      </p:sp>
    </p:spTree>
    <p:extLst>
      <p:ext uri="{BB962C8B-B14F-4D97-AF65-F5344CB8AC3E}">
        <p14:creationId xmlns:p14="http://schemas.microsoft.com/office/powerpoint/2010/main" val="573156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22254A1-A031-4CEC-9435-055AF9E6CF7D}" type="datetimeFigureOut">
              <a:rPr lang="tr-TR" smtClean="0"/>
              <a:t>14.02.2017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C09F8A-D827-4DE3-BF44-78B0AA67C6F8}" type="slidenum">
              <a:rPr lang="tr-TR" smtClean="0"/>
              <a:t>‹#›</a:t>
            </a:fld>
            <a:endParaRPr lang="tr-TR"/>
          </a:p>
        </p:txBody>
      </p:sp>
    </p:spTree>
    <p:extLst>
      <p:ext uri="{BB962C8B-B14F-4D97-AF65-F5344CB8AC3E}">
        <p14:creationId xmlns:p14="http://schemas.microsoft.com/office/powerpoint/2010/main" val="1146779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22254A1-A031-4CEC-9435-055AF9E6CF7D}" type="datetimeFigureOut">
              <a:rPr lang="tr-TR" smtClean="0"/>
              <a:t>14.02.2017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C09F8A-D827-4DE3-BF44-78B0AA67C6F8}" type="slidenum">
              <a:rPr lang="tr-TR" smtClean="0"/>
              <a:t>‹#›</a:t>
            </a:fld>
            <a:endParaRPr lang="tr-TR"/>
          </a:p>
        </p:txBody>
      </p:sp>
    </p:spTree>
    <p:extLst>
      <p:ext uri="{BB962C8B-B14F-4D97-AF65-F5344CB8AC3E}">
        <p14:creationId xmlns:p14="http://schemas.microsoft.com/office/powerpoint/2010/main" val="687519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22254A1-A031-4CEC-9435-055AF9E6CF7D}" type="datetimeFigureOut">
              <a:rPr lang="tr-TR" smtClean="0"/>
              <a:t>14.02.2017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EC09F8A-D827-4DE3-BF44-78B0AA67C6F8}" type="slidenum">
              <a:rPr lang="tr-TR" smtClean="0"/>
              <a:t>‹#›</a:t>
            </a:fld>
            <a:endParaRPr lang="tr-TR"/>
          </a:p>
        </p:txBody>
      </p:sp>
    </p:spTree>
    <p:extLst>
      <p:ext uri="{BB962C8B-B14F-4D97-AF65-F5344CB8AC3E}">
        <p14:creationId xmlns:p14="http://schemas.microsoft.com/office/powerpoint/2010/main" val="4121555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22254A1-A031-4CEC-9435-055AF9E6CF7D}" type="datetimeFigureOut">
              <a:rPr lang="tr-TR" smtClean="0"/>
              <a:t>14.02.2017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EC09F8A-D827-4DE3-BF44-78B0AA67C6F8}" type="slidenum">
              <a:rPr lang="tr-TR" smtClean="0"/>
              <a:t>‹#›</a:t>
            </a:fld>
            <a:endParaRPr lang="tr-TR"/>
          </a:p>
        </p:txBody>
      </p:sp>
    </p:spTree>
    <p:extLst>
      <p:ext uri="{BB962C8B-B14F-4D97-AF65-F5344CB8AC3E}">
        <p14:creationId xmlns:p14="http://schemas.microsoft.com/office/powerpoint/2010/main" val="2913960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22254A1-A031-4CEC-9435-055AF9E6CF7D}" type="datetimeFigureOut">
              <a:rPr lang="tr-TR" smtClean="0"/>
              <a:t>14.02.2017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EC09F8A-D827-4DE3-BF44-78B0AA67C6F8}" type="slidenum">
              <a:rPr lang="tr-TR" smtClean="0"/>
              <a:t>‹#›</a:t>
            </a:fld>
            <a:endParaRPr lang="tr-TR"/>
          </a:p>
        </p:txBody>
      </p:sp>
    </p:spTree>
    <p:extLst>
      <p:ext uri="{BB962C8B-B14F-4D97-AF65-F5344CB8AC3E}">
        <p14:creationId xmlns:p14="http://schemas.microsoft.com/office/powerpoint/2010/main" val="2307035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22254A1-A031-4CEC-9435-055AF9E6CF7D}" type="datetimeFigureOut">
              <a:rPr lang="tr-TR" smtClean="0"/>
              <a:t>14.02.2017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EC09F8A-D827-4DE3-BF44-78B0AA67C6F8}" type="slidenum">
              <a:rPr lang="tr-TR" smtClean="0"/>
              <a:t>‹#›</a:t>
            </a:fld>
            <a:endParaRPr lang="tr-TR"/>
          </a:p>
        </p:txBody>
      </p:sp>
    </p:spTree>
    <p:extLst>
      <p:ext uri="{BB962C8B-B14F-4D97-AF65-F5344CB8AC3E}">
        <p14:creationId xmlns:p14="http://schemas.microsoft.com/office/powerpoint/2010/main" val="3620101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22254A1-A031-4CEC-9435-055AF9E6CF7D}" type="datetimeFigureOut">
              <a:rPr lang="tr-TR" smtClean="0"/>
              <a:t>14.02.2017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EC09F8A-D827-4DE3-BF44-78B0AA67C6F8}" type="slidenum">
              <a:rPr lang="tr-TR" smtClean="0"/>
              <a:t>‹#›</a:t>
            </a:fld>
            <a:endParaRPr lang="tr-TR"/>
          </a:p>
        </p:txBody>
      </p:sp>
    </p:spTree>
    <p:extLst>
      <p:ext uri="{BB962C8B-B14F-4D97-AF65-F5344CB8AC3E}">
        <p14:creationId xmlns:p14="http://schemas.microsoft.com/office/powerpoint/2010/main" val="236256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22254A1-A031-4CEC-9435-055AF9E6CF7D}" type="datetimeFigureOut">
              <a:rPr lang="tr-TR" smtClean="0"/>
              <a:t>14.02.2017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EC09F8A-D827-4DE3-BF44-78B0AA67C6F8}" type="slidenum">
              <a:rPr lang="tr-TR" smtClean="0"/>
              <a:t>‹#›</a:t>
            </a:fld>
            <a:endParaRPr lang="tr-TR"/>
          </a:p>
        </p:txBody>
      </p:sp>
    </p:spTree>
    <p:extLst>
      <p:ext uri="{BB962C8B-B14F-4D97-AF65-F5344CB8AC3E}">
        <p14:creationId xmlns:p14="http://schemas.microsoft.com/office/powerpoint/2010/main" val="541367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2254A1-A031-4CEC-9435-055AF9E6CF7D}" type="datetimeFigureOut">
              <a:rPr lang="tr-TR" smtClean="0"/>
              <a:t>14.02.2017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C09F8A-D827-4DE3-BF44-78B0AA67C6F8}" type="slidenum">
              <a:rPr lang="tr-TR" smtClean="0"/>
              <a:t>‹#›</a:t>
            </a:fld>
            <a:endParaRPr lang="tr-TR"/>
          </a:p>
        </p:txBody>
      </p:sp>
    </p:spTree>
    <p:extLst>
      <p:ext uri="{BB962C8B-B14F-4D97-AF65-F5344CB8AC3E}">
        <p14:creationId xmlns:p14="http://schemas.microsoft.com/office/powerpoint/2010/main" val="1577810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body" idx="1"/>
          </p:nvPr>
        </p:nvSpPr>
        <p:spPr>
          <a:xfrm>
            <a:off x="1005264" y="3149766"/>
            <a:ext cx="9226296" cy="1645920"/>
          </a:xfrm>
        </p:spPr>
        <p:txBody>
          <a:bodyPr/>
          <a:lstStyle/>
          <a:p>
            <a:pPr algn="ctr"/>
            <a:r>
              <a:rPr lang="tr-TR" dirty="0" smtClean="0"/>
              <a:t>15/Şubat/2017 Platform Çalışması</a:t>
            </a:r>
          </a:p>
          <a:p>
            <a:pPr algn="ctr"/>
            <a:r>
              <a:rPr lang="tr-TR" dirty="0" smtClean="0"/>
              <a:t>İndirimli Kurumlar Vergisi Uygulama Çalışması</a:t>
            </a:r>
          </a:p>
          <a:p>
            <a:pPr algn="ctr"/>
            <a:r>
              <a:rPr lang="tr-TR" dirty="0" smtClean="0"/>
              <a:t>MÜKTEZALARLA ÇÖZÜLEN ÖZEL DURUMLAR</a:t>
            </a:r>
            <a:endParaRPr lang="tr-TR" dirty="0"/>
          </a:p>
        </p:txBody>
      </p:sp>
      <p:pic>
        <p:nvPicPr>
          <p:cNvPr id="4" name="Resim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3229"/>
            <a:ext cx="7543800"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18840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a:t>Sayı : B.07.1.GİB.4.07.16.01-125[32/A-KVK.2012/15-392 13/08/2012</a:t>
            </a:r>
            <a:endParaRPr lang="tr-TR" sz="2800" dirty="0"/>
          </a:p>
        </p:txBody>
      </p:sp>
      <p:sp>
        <p:nvSpPr>
          <p:cNvPr id="3" name="İçerik Yer Tutucusu 2"/>
          <p:cNvSpPr>
            <a:spLocks noGrp="1"/>
          </p:cNvSpPr>
          <p:nvPr>
            <p:ph idx="1"/>
          </p:nvPr>
        </p:nvSpPr>
        <p:spPr/>
        <p:txBody>
          <a:bodyPr>
            <a:normAutofit/>
          </a:bodyPr>
          <a:lstStyle/>
          <a:p>
            <a:r>
              <a:rPr lang="tr-TR" sz="3200" dirty="0"/>
              <a:t>Buna göre, komple yeni yatırım kapsamında yapılan soğuk hava depolarının kısmen </a:t>
            </a:r>
            <a:r>
              <a:rPr lang="tr-TR" sz="3200" dirty="0" smtClean="0"/>
              <a:t>veya tamamen </a:t>
            </a:r>
            <a:r>
              <a:rPr lang="tr-TR" sz="3200" dirty="0"/>
              <a:t>işletilmesine başlanılan hesap döneminden itibaren bu depolarda diğer kişi ya </a:t>
            </a:r>
            <a:r>
              <a:rPr lang="tr-TR" sz="3200" dirty="0" smtClean="0"/>
              <a:t>da kurumlara  verdiğiniz </a:t>
            </a:r>
            <a:r>
              <a:rPr lang="tr-TR" sz="3200" dirty="0"/>
              <a:t>depolama ve </a:t>
            </a:r>
            <a:r>
              <a:rPr lang="tr-TR" sz="3200" dirty="0" err="1"/>
              <a:t>ambarlama</a:t>
            </a:r>
            <a:r>
              <a:rPr lang="tr-TR" sz="3200" dirty="0"/>
              <a:t> hizmetlerinden elde edilen kazançlara </a:t>
            </a:r>
            <a:r>
              <a:rPr lang="tr-TR" sz="3200" dirty="0" smtClean="0"/>
              <a:t>indirimli kurumlar </a:t>
            </a:r>
            <a:r>
              <a:rPr lang="tr-TR" sz="3200" dirty="0"/>
              <a:t>vergisi oranı uygulanması mümkün olup mevcut faaliyetiniz olan yaş sebze ve </a:t>
            </a:r>
            <a:r>
              <a:rPr lang="tr-TR" sz="3200" dirty="0" smtClean="0"/>
              <a:t>meyve ticaretinden </a:t>
            </a:r>
            <a:r>
              <a:rPr lang="tr-TR" sz="3200" dirty="0"/>
              <a:t>elde edilen kazanca ise indirimli oran uygulanması mümkün değildir.</a:t>
            </a:r>
          </a:p>
        </p:txBody>
      </p:sp>
    </p:spTree>
    <p:extLst>
      <p:ext uri="{BB962C8B-B14F-4D97-AF65-F5344CB8AC3E}">
        <p14:creationId xmlns:p14="http://schemas.microsoft.com/office/powerpoint/2010/main" val="12278164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0" i="0" u="none" strike="noStrike" baseline="0" dirty="0" smtClean="0">
                <a:latin typeface="DejaVuSerif"/>
              </a:rPr>
              <a:t>Sayı : B.07.1.GİB.4.25.15.01-2011-KVK-7215-2-10 02/11/2011</a:t>
            </a:r>
            <a:endParaRPr lang="tr-TR" sz="2800" dirty="0"/>
          </a:p>
        </p:txBody>
      </p:sp>
      <p:sp>
        <p:nvSpPr>
          <p:cNvPr id="3" name="İçerik Yer Tutucusu 2"/>
          <p:cNvSpPr>
            <a:spLocks noGrp="1"/>
          </p:cNvSpPr>
          <p:nvPr>
            <p:ph idx="1"/>
          </p:nvPr>
        </p:nvSpPr>
        <p:spPr/>
        <p:txBody>
          <a:bodyPr>
            <a:normAutofit/>
          </a:bodyPr>
          <a:lstStyle/>
          <a:p>
            <a:r>
              <a:rPr lang="tr-TR" sz="3200" dirty="0"/>
              <a:t>Bu hüküm ve açıklamalara göre; söz konusu teşvik belgesi kapsamında yapmakta </a:t>
            </a:r>
            <a:r>
              <a:rPr lang="tr-TR" sz="3200" dirty="0" smtClean="0"/>
              <a:t>olduğunuz yatırımın </a:t>
            </a:r>
            <a:r>
              <a:rPr lang="tr-TR" sz="3200" dirty="0"/>
              <a:t>kısmen veya tamamen işletilmesine başlanılan hesap döneminden itibaren yatırıma </a:t>
            </a:r>
            <a:r>
              <a:rPr lang="tr-TR" sz="3200" dirty="0" smtClean="0"/>
              <a:t>katkı tutarına </a:t>
            </a:r>
            <a:r>
              <a:rPr lang="tr-TR" sz="3200" dirty="0"/>
              <a:t>ulaşıncaya kadar </a:t>
            </a:r>
            <a:r>
              <a:rPr lang="tr-TR" sz="3200" b="1" dirty="0"/>
              <a:t>bu yatırımdan elde edilen kazançlara </a:t>
            </a:r>
            <a:r>
              <a:rPr lang="tr-TR" sz="3200" dirty="0"/>
              <a:t>indirimli kurumlar </a:t>
            </a:r>
            <a:r>
              <a:rPr lang="tr-TR" sz="3200" dirty="0" smtClean="0"/>
              <a:t>vergisi uygulanması </a:t>
            </a:r>
            <a:r>
              <a:rPr lang="tr-TR" sz="3200" dirty="0"/>
              <a:t>mümkün bulunmakta olup Kuzeydoğu Anadolu Kalkınma Ajansından </a:t>
            </a:r>
            <a:r>
              <a:rPr lang="tr-TR" sz="3200" dirty="0" smtClean="0"/>
              <a:t>sağlanan 262.548,00 </a:t>
            </a:r>
            <a:r>
              <a:rPr lang="tr-TR" sz="3200" dirty="0"/>
              <a:t>TL tutarındaki desteğin indirimli kurumlar vergisinin konu edilemeyeceği tabiidir.</a:t>
            </a:r>
          </a:p>
        </p:txBody>
      </p:sp>
    </p:spTree>
    <p:extLst>
      <p:ext uri="{BB962C8B-B14F-4D97-AF65-F5344CB8AC3E}">
        <p14:creationId xmlns:p14="http://schemas.microsoft.com/office/powerpoint/2010/main" val="7771015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t>Sayı : 84098128-125[32A-201322]-436 17/07/2014</a:t>
            </a:r>
            <a:endParaRPr lang="tr-TR" sz="3200" dirty="0"/>
          </a:p>
        </p:txBody>
      </p:sp>
      <p:sp>
        <p:nvSpPr>
          <p:cNvPr id="3" name="İçerik Yer Tutucusu 2"/>
          <p:cNvSpPr>
            <a:spLocks noGrp="1"/>
          </p:cNvSpPr>
          <p:nvPr>
            <p:ph idx="1"/>
          </p:nvPr>
        </p:nvSpPr>
        <p:spPr/>
        <p:txBody>
          <a:bodyPr>
            <a:normAutofit/>
          </a:bodyPr>
          <a:lstStyle/>
          <a:p>
            <a:r>
              <a:rPr lang="tr-TR" sz="3600" dirty="0"/>
              <a:t>Öte yandan faiz giderleri ve kur farkları, indirimli kurumlar vergisine esas olan yatırıma </a:t>
            </a:r>
            <a:r>
              <a:rPr lang="tr-TR" sz="3600" dirty="0" smtClean="0"/>
              <a:t>katkı tutarını </a:t>
            </a:r>
            <a:r>
              <a:rPr lang="tr-TR" sz="3600" dirty="0"/>
              <a:t>değiştirmeyecek, Ekonomi Bakanlığının teşvik belgesine göre belirlenen indirimli </a:t>
            </a:r>
            <a:r>
              <a:rPr lang="tr-TR" sz="3600" dirty="0" smtClean="0"/>
              <a:t>kurumlar vergisine </a:t>
            </a:r>
            <a:r>
              <a:rPr lang="tr-TR" sz="3600" dirty="0"/>
              <a:t>esas yatırıma katkı tutarı finansman giderleri dolayısıyla artmayacak veya azalmayacaktır.</a:t>
            </a:r>
          </a:p>
        </p:txBody>
      </p:sp>
      <p:sp>
        <p:nvSpPr>
          <p:cNvPr id="4" name="Dikdörtgen 3"/>
          <p:cNvSpPr/>
          <p:nvPr/>
        </p:nvSpPr>
        <p:spPr>
          <a:xfrm>
            <a:off x="1571697" y="5275629"/>
            <a:ext cx="5036541" cy="923330"/>
          </a:xfrm>
          <a:prstGeom prst="rect">
            <a:avLst/>
          </a:prstGeom>
          <a:noFill/>
        </p:spPr>
        <p:txBody>
          <a:bodyPr wrap="square" lIns="91440" tIns="45720" rIns="91440" bIns="45720">
            <a:spAutoFit/>
          </a:bodyPr>
          <a:lstStyle/>
          <a:p>
            <a:pPr algn="ctr"/>
            <a:r>
              <a:rPr lang="tr-TR" sz="54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Önemli Dikkat</a:t>
            </a:r>
            <a:endParaRPr lang="tr-TR"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Tree>
    <p:extLst>
      <p:ext uri="{BB962C8B-B14F-4D97-AF65-F5344CB8AC3E}">
        <p14:creationId xmlns:p14="http://schemas.microsoft.com/office/powerpoint/2010/main" val="37949629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a:t>Sayı : 19341373-120[ÖZELGE-2012/5]-68 01/08/2013</a:t>
            </a:r>
          </a:p>
        </p:txBody>
      </p:sp>
      <p:sp>
        <p:nvSpPr>
          <p:cNvPr id="3" name="İçerik Yer Tutucusu 2"/>
          <p:cNvSpPr>
            <a:spLocks noGrp="1"/>
          </p:cNvSpPr>
          <p:nvPr>
            <p:ph idx="1"/>
          </p:nvPr>
        </p:nvSpPr>
        <p:spPr/>
        <p:txBody>
          <a:bodyPr>
            <a:normAutofit/>
          </a:bodyPr>
          <a:lstStyle/>
          <a:p>
            <a:r>
              <a:rPr lang="tr-TR" sz="3600" b="0" i="0" u="none" strike="noStrike" baseline="0" dirty="0" smtClean="0">
                <a:latin typeface="DejaVuSerif"/>
              </a:rPr>
              <a:t>Ancak, indirimli kurumlar vergisinden yararlanmak amacıyla ilgili yıl kazancınız bulunmasına rağmen yatırım indiriminden yararlanmamanız halinde yararlanılmayan kazanç tutarına isabet eden yatırım indirimi istisnası tutarlarının müteakip yıllarda indirim konusu yapılamayacağı tabiidir.</a:t>
            </a:r>
            <a:endParaRPr lang="tr-TR" sz="3600" dirty="0"/>
          </a:p>
        </p:txBody>
      </p:sp>
    </p:spTree>
    <p:extLst>
      <p:ext uri="{BB962C8B-B14F-4D97-AF65-F5344CB8AC3E}">
        <p14:creationId xmlns:p14="http://schemas.microsoft.com/office/powerpoint/2010/main" val="16912643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400" dirty="0"/>
              <a:t>Sayı : 97677631-125[32/A-1023-2013]-18 23/07/2013</a:t>
            </a:r>
            <a:br>
              <a:rPr lang="tr-TR" sz="2400" dirty="0"/>
            </a:br>
            <a:r>
              <a:rPr lang="tr-TR" sz="2400" dirty="0"/>
              <a:t>Konu : İndirimli kurumlar vergisi uygulamasında yatırım </a:t>
            </a:r>
            <a:r>
              <a:rPr lang="tr-TR" sz="2400" dirty="0" smtClean="0"/>
              <a:t>tutarının revize </a:t>
            </a:r>
            <a:r>
              <a:rPr lang="tr-TR" sz="2400" dirty="0"/>
              <a:t>edilmesi durumunda geçerli olan yatırıma katkı</a:t>
            </a:r>
            <a:br>
              <a:rPr lang="tr-TR" sz="2400" dirty="0"/>
            </a:br>
            <a:r>
              <a:rPr lang="tr-TR" sz="2400" dirty="0"/>
              <a:t>oranın belirlenmesi </a:t>
            </a:r>
            <a:r>
              <a:rPr lang="tr-TR" sz="2400" dirty="0" err="1"/>
              <a:t>hk</a:t>
            </a:r>
            <a:r>
              <a:rPr lang="tr-TR" sz="2400" dirty="0"/>
              <a:t>.</a:t>
            </a:r>
          </a:p>
        </p:txBody>
      </p:sp>
      <p:sp>
        <p:nvSpPr>
          <p:cNvPr id="3" name="İçerik Yer Tutucusu 2"/>
          <p:cNvSpPr>
            <a:spLocks noGrp="1"/>
          </p:cNvSpPr>
          <p:nvPr>
            <p:ph idx="1"/>
          </p:nvPr>
        </p:nvSpPr>
        <p:spPr/>
        <p:txBody>
          <a:bodyPr>
            <a:normAutofit/>
          </a:bodyPr>
          <a:lstStyle/>
          <a:p>
            <a:r>
              <a:rPr lang="tr-TR" dirty="0"/>
              <a:t>Buna göre, şirketinizin üretim bandındaki makine parkurunu modernize etmek </a:t>
            </a:r>
            <a:r>
              <a:rPr lang="tr-TR" dirty="0" smtClean="0"/>
              <a:t>amacıyla Ekonomi </a:t>
            </a:r>
            <a:r>
              <a:rPr lang="tr-TR" dirty="0"/>
              <a:t>Bakanlığından 26/07/2010 tarihinde bölgesel teşvik kapsamında almış olduğu "</a:t>
            </a:r>
            <a:r>
              <a:rPr lang="tr-TR" dirty="0" smtClean="0"/>
              <a:t>Yatırım Teşvik </a:t>
            </a:r>
            <a:r>
              <a:rPr lang="tr-TR" dirty="0"/>
              <a:t>Belgesi" kapsamında 2010 yılında yapılan harcama tutarının teşvik belgesinde kayıtlı </a:t>
            </a:r>
            <a:r>
              <a:rPr lang="tr-TR" dirty="0" smtClean="0"/>
              <a:t>sabit yatırımın </a:t>
            </a:r>
            <a:r>
              <a:rPr lang="tr-TR" dirty="0"/>
              <a:t>en az %10'u olması ve aynı teşvik belgesinin anılan Bakanlığa başvurmak suretiyle </a:t>
            </a:r>
            <a:r>
              <a:rPr lang="tr-TR" dirty="0" smtClean="0"/>
              <a:t>makine ve </a:t>
            </a:r>
            <a:r>
              <a:rPr lang="tr-TR" dirty="0"/>
              <a:t>ekipman eklenmesi suretiyle revize edilmiş olması durumunda, söz konusu yatırımdan </a:t>
            </a:r>
            <a:r>
              <a:rPr lang="tr-TR" dirty="0" smtClean="0"/>
              <a:t>elde edilecek </a:t>
            </a:r>
            <a:r>
              <a:rPr lang="tr-TR" dirty="0"/>
              <a:t>kazanca 31/12/2010 tarihinden önce başlanmış olan yatırımlar için geçerli indirim </a:t>
            </a:r>
            <a:r>
              <a:rPr lang="tr-TR" dirty="0" smtClean="0"/>
              <a:t>ve yatırıma </a:t>
            </a:r>
            <a:r>
              <a:rPr lang="tr-TR" dirty="0"/>
              <a:t>katkı oranlarının uygulanması mümkün bulunmaktadır.</a:t>
            </a:r>
          </a:p>
        </p:txBody>
      </p:sp>
    </p:spTree>
    <p:extLst>
      <p:ext uri="{BB962C8B-B14F-4D97-AF65-F5344CB8AC3E}">
        <p14:creationId xmlns:p14="http://schemas.microsoft.com/office/powerpoint/2010/main" val="18421044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400" dirty="0"/>
              <a:t>Sayı : 84098128-125[32/A-2012/1]-456 30/07/2013</a:t>
            </a:r>
            <a:r>
              <a:rPr lang="tr-TR" sz="2400" dirty="0" smtClean="0"/>
              <a:t/>
            </a:r>
            <a:br>
              <a:rPr lang="tr-TR" sz="2400" dirty="0" smtClean="0"/>
            </a:br>
            <a:r>
              <a:rPr lang="tr-TR" sz="2400" dirty="0" smtClean="0"/>
              <a:t>Konu </a:t>
            </a:r>
            <a:r>
              <a:rPr lang="tr-TR" sz="2400" dirty="0"/>
              <a:t>: Yatırım teşvik belgesindeki yatırım tutarının </a:t>
            </a:r>
            <a:r>
              <a:rPr lang="tr-TR" sz="2400" dirty="0" err="1" smtClean="0"/>
              <a:t>artırılmasıdurumunda</a:t>
            </a:r>
            <a:r>
              <a:rPr lang="tr-TR" sz="2400" dirty="0"/>
              <a:t>, aradaki yatırım farkına indirimli </a:t>
            </a:r>
            <a:r>
              <a:rPr lang="tr-TR" sz="2400" dirty="0" err="1" smtClean="0"/>
              <a:t>kurumlarvergisinin</a:t>
            </a:r>
            <a:r>
              <a:rPr lang="tr-TR" sz="2400" dirty="0" smtClean="0"/>
              <a:t> </a:t>
            </a:r>
            <a:r>
              <a:rPr lang="tr-TR" sz="2400" dirty="0"/>
              <a:t>uygulanması.</a:t>
            </a:r>
          </a:p>
        </p:txBody>
      </p:sp>
      <p:sp>
        <p:nvSpPr>
          <p:cNvPr id="3" name="İçerik Yer Tutucusu 2"/>
          <p:cNvSpPr>
            <a:spLocks noGrp="1"/>
          </p:cNvSpPr>
          <p:nvPr>
            <p:ph idx="1"/>
          </p:nvPr>
        </p:nvSpPr>
        <p:spPr/>
        <p:txBody>
          <a:bodyPr/>
          <a:lstStyle/>
          <a:p>
            <a:r>
              <a:rPr lang="tr-TR" b="0" i="0" u="none" strike="noStrike" baseline="0" dirty="0" smtClean="0">
                <a:latin typeface="DejaVuSerif"/>
              </a:rPr>
              <a:t>Bu hüküm ve açıklamalara göre, şirketiniz adına düzenlenmiş olan ... tarih ve ... sayılı Yatırım Teşvik Belgesi kapsamının düzenleyen merci tarafından revize edilmesi sonucu artan yatırım tutarı, ilk yatırımın devamı olarak nitelendirilecek ve yapılan revize yatırım ile yatırımdan elde edilecek kazanca da, 31/12/2010 tarihinden önce başlanmış olan yatırımlar için geçerli indirim ve yatırıma katkı oranlarının uygulanması mümkün olacaktır.</a:t>
            </a:r>
            <a:endParaRPr lang="tr-TR" dirty="0"/>
          </a:p>
        </p:txBody>
      </p:sp>
    </p:spTree>
    <p:extLst>
      <p:ext uri="{BB962C8B-B14F-4D97-AF65-F5344CB8AC3E}">
        <p14:creationId xmlns:p14="http://schemas.microsoft.com/office/powerpoint/2010/main" val="22625405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0" i="0" u="none" strike="noStrike" baseline="0" dirty="0" smtClean="0">
                <a:latin typeface="DejaVuSerif"/>
              </a:rPr>
              <a:t>Sayı : B.07.1.GİB.4.27.15.01-10-515-14-42 15/09/2011</a:t>
            </a:r>
            <a:endParaRPr lang="tr-TR" sz="2800" dirty="0"/>
          </a:p>
        </p:txBody>
      </p:sp>
      <p:sp>
        <p:nvSpPr>
          <p:cNvPr id="3" name="İçerik Yer Tutucusu 2"/>
          <p:cNvSpPr>
            <a:spLocks noGrp="1"/>
          </p:cNvSpPr>
          <p:nvPr>
            <p:ph idx="1"/>
          </p:nvPr>
        </p:nvSpPr>
        <p:spPr/>
        <p:txBody>
          <a:bodyPr>
            <a:normAutofit fontScale="92500" lnSpcReduction="20000"/>
          </a:bodyPr>
          <a:lstStyle/>
          <a:p>
            <a:r>
              <a:rPr lang="tr-TR" b="0" i="0" u="none" strike="noStrike" baseline="0" dirty="0" smtClean="0">
                <a:latin typeface="DejaVuSerif"/>
              </a:rPr>
              <a:t>Öte yandan, 28.07.2009 tarih ve 27302 sayılı Resmi </a:t>
            </a:r>
            <a:r>
              <a:rPr lang="tr-TR" b="0" i="0" u="none" strike="noStrike" baseline="0" dirty="0" err="1" smtClean="0">
                <a:latin typeface="DejaVuSerif"/>
              </a:rPr>
              <a:t>Gazete'de</a:t>
            </a:r>
            <a:r>
              <a:rPr lang="tr-TR" b="0" i="0" u="none" strike="noStrike" baseline="0" dirty="0" smtClean="0">
                <a:latin typeface="DejaVuSerif"/>
              </a:rPr>
              <a:t> yayımlanarak yürürlüğe giren 14.07.2009 tarih ve 2009/15199 sayılı Bakanlar Kurulu Kararı ile yürürlüğe konulan Yatırımlarda Devlet Yardımları Hakkında Kararın Uygulanmasına İlişkin 2009/1 seri no.lu Tebliğin "Finansal Kiralama İşlemleri" başlıklı 29 uncu maddesinin birinci fıkrasında teşvik belgesi kapsamı makine ve teçhizatın tamamının veya bir kısmının finansal kiralama yoluyla temin edilebileceği hükme bağlanmıştır.</a:t>
            </a:r>
          </a:p>
          <a:p>
            <a:r>
              <a:rPr lang="tr-TR" b="0" i="0" u="none" strike="noStrike" baseline="0" dirty="0" smtClean="0">
                <a:latin typeface="DejaVuSerif"/>
              </a:rPr>
              <a:t>Buna göre, 2009/15199 sayılı Bakanlar Kurulu Kararı kapsamında yatırım teşvik belgesine bağlanan yatırımlarınıza ilişkin olarak finansal kiralama yoluyla iktisap ettiğiniz yatırım malları dolayısıyla 5520 sayılı Kurumlar Vergisi Kanununun 32/A maddesinde belirtilen esaslar çerçevesinde indirimli kurumlar vergisinden yararlanmanız mümkün bulunmaktadır.</a:t>
            </a:r>
            <a:endParaRPr lang="tr-TR" dirty="0"/>
          </a:p>
        </p:txBody>
      </p:sp>
    </p:spTree>
    <p:extLst>
      <p:ext uri="{BB962C8B-B14F-4D97-AF65-F5344CB8AC3E}">
        <p14:creationId xmlns:p14="http://schemas.microsoft.com/office/powerpoint/2010/main" val="1561479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1600" b="0" i="0" u="none" strike="noStrike" baseline="0" dirty="0" smtClean="0">
                <a:latin typeface="DejaVuSerif"/>
              </a:rPr>
              <a:t>Sayı : 17192610-125[ÖZG-13/7]-91 03/04/2014</a:t>
            </a:r>
            <a:br>
              <a:rPr lang="tr-TR" sz="1600" b="0" i="0" u="none" strike="noStrike" baseline="0" dirty="0" smtClean="0">
                <a:latin typeface="DejaVuSerif"/>
              </a:rPr>
            </a:br>
            <a:r>
              <a:rPr lang="tr-TR" sz="1600" b="0" i="0" u="none" strike="noStrike" baseline="0" dirty="0" smtClean="0">
                <a:latin typeface="DejaVuSerif"/>
              </a:rPr>
              <a:t>Konu : İki ayrı yatırım teşvik belgesi</a:t>
            </a:r>
            <a:br>
              <a:rPr lang="tr-TR" sz="1600" b="0" i="0" u="none" strike="noStrike" baseline="0" dirty="0" smtClean="0">
                <a:latin typeface="DejaVuSerif"/>
              </a:rPr>
            </a:br>
            <a:r>
              <a:rPr lang="tr-TR" sz="1600" b="0" i="0" u="none" strike="noStrike" baseline="0" dirty="0" smtClean="0">
                <a:latin typeface="DejaVuSerif"/>
              </a:rPr>
              <a:t>kapsamındaki yatırımlardan elde</a:t>
            </a:r>
            <a:br>
              <a:rPr lang="tr-TR" sz="1600" b="0" i="0" u="none" strike="noStrike" baseline="0" dirty="0" smtClean="0">
                <a:latin typeface="DejaVuSerif"/>
              </a:rPr>
            </a:br>
            <a:r>
              <a:rPr lang="tr-TR" sz="1600" b="0" i="0" u="none" strike="noStrike" baseline="0" dirty="0" smtClean="0">
                <a:latin typeface="DejaVuSerif"/>
              </a:rPr>
              <a:t>edilen kazançlara uygulanacak</a:t>
            </a:r>
            <a:br>
              <a:rPr lang="tr-TR" sz="1600" b="0" i="0" u="none" strike="noStrike" baseline="0" dirty="0" smtClean="0">
                <a:latin typeface="DejaVuSerif"/>
              </a:rPr>
            </a:br>
            <a:r>
              <a:rPr lang="tr-TR" sz="1600" b="0" i="0" u="none" strike="noStrike" baseline="0" dirty="0" smtClean="0">
                <a:latin typeface="DejaVuSerif"/>
              </a:rPr>
              <a:t>indirimli kurumlar vergisi uygulaması</a:t>
            </a:r>
            <a:endParaRPr lang="tr-TR" sz="8800" dirty="0"/>
          </a:p>
        </p:txBody>
      </p:sp>
      <p:sp>
        <p:nvSpPr>
          <p:cNvPr id="3" name="İçerik Yer Tutucusu 2"/>
          <p:cNvSpPr>
            <a:spLocks noGrp="1"/>
          </p:cNvSpPr>
          <p:nvPr>
            <p:ph idx="1"/>
          </p:nvPr>
        </p:nvSpPr>
        <p:spPr/>
        <p:txBody>
          <a:bodyPr/>
          <a:lstStyle/>
          <a:p>
            <a:r>
              <a:rPr lang="tr-TR" dirty="0"/>
              <a:t>- 2012/3305 sayılı </a:t>
            </a:r>
            <a:r>
              <a:rPr lang="tr-TR" dirty="0" err="1"/>
              <a:t>BKK'ya</a:t>
            </a:r>
            <a:r>
              <a:rPr lang="tr-TR" dirty="0"/>
              <a:t> göre düzenlenmiş birden fazla yatırım teşvik belgeniz bulunması</a:t>
            </a:r>
          </a:p>
          <a:p>
            <a:r>
              <a:rPr lang="tr-TR" dirty="0"/>
              <a:t>halinde, indirimli kurumlar vergisi uygulanabilecek diğer faaliyetlerden elde edilen </a:t>
            </a:r>
            <a:r>
              <a:rPr lang="tr-TR" dirty="0" smtClean="0"/>
              <a:t>kazancınızın yetersiz </a:t>
            </a:r>
            <a:r>
              <a:rPr lang="tr-TR" dirty="0"/>
              <a:t>olması durumunda hangi teşvik belgesine öncelik verileceği şirketinizce </a:t>
            </a:r>
            <a:r>
              <a:rPr lang="tr-TR" b="1" u="sng" dirty="0" smtClean="0">
                <a:solidFill>
                  <a:srgbClr val="FF0000"/>
                </a:solidFill>
              </a:rPr>
              <a:t>serbestçe belirlenebilecek </a:t>
            </a:r>
            <a:r>
              <a:rPr lang="tr-TR" dirty="0"/>
              <a:t>olup, belirlenen teşvik belgesinde yer alan vergi indirim oranına göre </a:t>
            </a:r>
            <a:r>
              <a:rPr lang="tr-TR" dirty="0" smtClean="0"/>
              <a:t>indirimli kurumlar </a:t>
            </a:r>
            <a:r>
              <a:rPr lang="tr-TR" dirty="0"/>
              <a:t>vergisi uygulanması,</a:t>
            </a:r>
          </a:p>
        </p:txBody>
      </p:sp>
    </p:spTree>
    <p:extLst>
      <p:ext uri="{BB962C8B-B14F-4D97-AF65-F5344CB8AC3E}">
        <p14:creationId xmlns:p14="http://schemas.microsoft.com/office/powerpoint/2010/main" val="3979151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000" dirty="0" smtClean="0"/>
              <a:t>Sayı:64597866-125[32/A-2014]-108  Tarih:14/07/2014</a:t>
            </a:r>
            <a:endParaRPr lang="tr-TR" sz="2000" dirty="0"/>
          </a:p>
        </p:txBody>
      </p:sp>
      <p:sp>
        <p:nvSpPr>
          <p:cNvPr id="3" name="İçerik Yer Tutucusu 2"/>
          <p:cNvSpPr>
            <a:spLocks noGrp="1"/>
          </p:cNvSpPr>
          <p:nvPr>
            <p:ph idx="1"/>
          </p:nvPr>
        </p:nvSpPr>
        <p:spPr/>
        <p:txBody>
          <a:bodyPr>
            <a:normAutofit fontScale="92500"/>
          </a:bodyPr>
          <a:lstStyle/>
          <a:p>
            <a:r>
              <a:rPr lang="tr-TR" dirty="0"/>
              <a:t>İlgili dönem safi kurum kazancının, 2009/15199 ve 2012/3305 sayılı </a:t>
            </a:r>
            <a:r>
              <a:rPr lang="tr-TR" dirty="0" err="1"/>
              <a:t>BKK'ya</a:t>
            </a:r>
            <a:r>
              <a:rPr lang="tr-TR" dirty="0"/>
              <a:t> göre düzenlenmiş </a:t>
            </a:r>
            <a:r>
              <a:rPr lang="tr-TR" dirty="0" smtClean="0"/>
              <a:t>iki ayrı </a:t>
            </a:r>
            <a:r>
              <a:rPr lang="tr-TR" dirty="0"/>
              <a:t>yatırım teşvik belgesi kapsamında bir hesap döneminde elde edilen toplam kazançtan </a:t>
            </a:r>
            <a:r>
              <a:rPr lang="tr-TR" dirty="0" smtClean="0"/>
              <a:t>düşük olması </a:t>
            </a:r>
            <a:r>
              <a:rPr lang="tr-TR" dirty="0"/>
              <a:t>halinde, her iki yatırım teşvik belgesi kapsamında ayrı ayrı elde edilen kazancın </a:t>
            </a:r>
            <a:r>
              <a:rPr lang="tr-TR" dirty="0" smtClean="0"/>
              <a:t>bu yatırımlardan </a:t>
            </a:r>
            <a:r>
              <a:rPr lang="tr-TR" dirty="0"/>
              <a:t>elde edilen toplam kazanca oranının safi kurum </a:t>
            </a:r>
            <a:r>
              <a:rPr lang="tr-TR" dirty="0" smtClean="0"/>
              <a:t>kazancına </a:t>
            </a:r>
            <a:r>
              <a:rPr lang="tr-TR" dirty="0"/>
              <a:t>uygulanması suretiyle, </a:t>
            </a:r>
            <a:r>
              <a:rPr lang="tr-TR" dirty="0" smtClean="0"/>
              <a:t>bu teşvik </a:t>
            </a:r>
            <a:r>
              <a:rPr lang="tr-TR" dirty="0"/>
              <a:t>belgelerinde yer alan indirim oranlarına göre indirimli </a:t>
            </a:r>
            <a:r>
              <a:rPr lang="tr-TR" dirty="0" smtClean="0"/>
              <a:t>kurumlar </a:t>
            </a:r>
            <a:r>
              <a:rPr lang="tr-TR" dirty="0"/>
              <a:t>vergisi </a:t>
            </a:r>
            <a:r>
              <a:rPr lang="tr-TR" dirty="0" smtClean="0"/>
              <a:t>uygulanması gerekmektedir.</a:t>
            </a:r>
          </a:p>
          <a:p>
            <a:endParaRPr lang="tr-TR" dirty="0"/>
          </a:p>
          <a:p>
            <a:r>
              <a:rPr lang="tr-TR" dirty="0"/>
              <a:t>Dolayısıyla indirimli kurumlar vergisi oranı uygulanacak </a:t>
            </a:r>
            <a:r>
              <a:rPr lang="tr-TR" dirty="0" smtClean="0"/>
              <a:t>kazancın oranlama </a:t>
            </a:r>
            <a:r>
              <a:rPr lang="tr-TR" dirty="0"/>
              <a:t>yapılmak suretiyle belirlenmesi seçimlik bir hak olmayıp indirimli kurumlar </a:t>
            </a:r>
            <a:r>
              <a:rPr lang="tr-TR" dirty="0" smtClean="0"/>
              <a:t>vergisi uygulanacak </a:t>
            </a:r>
            <a:r>
              <a:rPr lang="tr-TR" dirty="0"/>
              <a:t>kazancın şirketinizce tespit edilmesi esastır</a:t>
            </a:r>
            <a:r>
              <a:rPr lang="tr-TR" dirty="0" smtClean="0"/>
              <a:t>.</a:t>
            </a:r>
            <a:endParaRPr lang="tr-TR" dirty="0"/>
          </a:p>
        </p:txBody>
      </p:sp>
    </p:spTree>
    <p:extLst>
      <p:ext uri="{BB962C8B-B14F-4D97-AF65-F5344CB8AC3E}">
        <p14:creationId xmlns:p14="http://schemas.microsoft.com/office/powerpoint/2010/main" val="871966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000" dirty="0" smtClean="0"/>
              <a:t>Sayı : B.07.1.GİB.4.41.15.01-KVK-2011/7-54 28/02/2012</a:t>
            </a:r>
            <a:br>
              <a:rPr lang="tr-TR" sz="2000" dirty="0" smtClean="0"/>
            </a:br>
            <a:endParaRPr lang="tr-TR" sz="2000" dirty="0"/>
          </a:p>
        </p:txBody>
      </p:sp>
      <p:sp>
        <p:nvSpPr>
          <p:cNvPr id="3" name="İçerik Yer Tutucusu 2"/>
          <p:cNvSpPr>
            <a:spLocks noGrp="1"/>
          </p:cNvSpPr>
          <p:nvPr>
            <p:ph idx="1"/>
          </p:nvPr>
        </p:nvSpPr>
        <p:spPr/>
        <p:txBody>
          <a:bodyPr>
            <a:normAutofit fontScale="92500" lnSpcReduction="20000"/>
          </a:bodyPr>
          <a:lstStyle/>
          <a:p>
            <a:r>
              <a:rPr lang="tr-TR" dirty="0"/>
              <a:t>Söz konusu yatırımınız, yatırım teşvik </a:t>
            </a:r>
            <a:r>
              <a:rPr lang="tr-TR" dirty="0" smtClean="0"/>
              <a:t>belgenize </a:t>
            </a:r>
            <a:r>
              <a:rPr lang="nn-NO" dirty="0" smtClean="0"/>
              <a:t>istinaden </a:t>
            </a:r>
            <a:r>
              <a:rPr lang="nn-NO" dirty="0"/>
              <a:t>indirimli kurumlar vergisi uygulamasında da komple yeni yatırım olarak dikkate </a:t>
            </a:r>
            <a:r>
              <a:rPr lang="nn-NO" dirty="0" smtClean="0"/>
              <a:t>alınacak</a:t>
            </a:r>
            <a:r>
              <a:rPr lang="tr-TR" dirty="0" smtClean="0"/>
              <a:t> olup </a:t>
            </a:r>
            <a:r>
              <a:rPr lang="tr-TR" dirty="0"/>
              <a:t>yatırımınızın cinsi konusundaki itirazlarınızın bu Kuruma yapılması</a:t>
            </a:r>
            <a:r>
              <a:rPr lang="tr-TR" dirty="0" smtClean="0"/>
              <a:t>,</a:t>
            </a:r>
          </a:p>
          <a:p>
            <a:r>
              <a:rPr lang="tr-TR" dirty="0"/>
              <a:t>- İndirimli kurumlar vergisi uygulamasına yatırımın kısmen veya tamamen faaliyete </a:t>
            </a:r>
            <a:r>
              <a:rPr lang="tr-TR" dirty="0" smtClean="0"/>
              <a:t>geçtiği</a:t>
            </a:r>
            <a:r>
              <a:rPr lang="tr-TR" dirty="0" smtClean="0"/>
              <a:t>, dolayısıyla </a:t>
            </a:r>
            <a:r>
              <a:rPr lang="tr-TR" dirty="0"/>
              <a:t>kazancın elde edilmeye </a:t>
            </a:r>
            <a:r>
              <a:rPr lang="tr-TR" dirty="0" smtClean="0"/>
              <a:t>başlandığı </a:t>
            </a:r>
            <a:r>
              <a:rPr lang="tr-TR" dirty="0"/>
              <a:t>geçici vergi döneminden itibaren başlanılması</a:t>
            </a:r>
            <a:r>
              <a:rPr lang="tr-TR" dirty="0" smtClean="0"/>
              <a:t>,</a:t>
            </a:r>
          </a:p>
          <a:p>
            <a:r>
              <a:rPr lang="tr-TR" dirty="0"/>
              <a:t>Tevsi yatırımlarda, dönem sonunda kurumun aktifine kayıtlı bulunan sabit kıymet </a:t>
            </a:r>
            <a:r>
              <a:rPr lang="tr-TR" dirty="0" smtClean="0"/>
              <a:t>tutarının hesabında </a:t>
            </a:r>
            <a:r>
              <a:rPr lang="tr-TR" dirty="0"/>
              <a:t>bu kıymetlerin birikmiş amortismanlar düşülmeden önceki brüt tutarlarının </a:t>
            </a:r>
            <a:r>
              <a:rPr lang="tr-TR" dirty="0" smtClean="0"/>
              <a:t>dikkate alınması</a:t>
            </a:r>
            <a:r>
              <a:rPr lang="tr-TR" dirty="0"/>
              <a:t>, "sabit kıymet" ifadesinden de Vergi Usul Kanununun 313 üncü maddesi </a:t>
            </a:r>
            <a:r>
              <a:rPr lang="tr-TR" dirty="0" smtClean="0"/>
              <a:t>uyarınca amortisman </a:t>
            </a:r>
            <a:r>
              <a:rPr lang="tr-TR" dirty="0"/>
              <a:t>mevzuunu oluşturan iktisadi kıymetlerin anlaşılması, dolayısıyla arazi-arsa </a:t>
            </a:r>
            <a:r>
              <a:rPr lang="tr-TR" dirty="0" smtClean="0"/>
              <a:t>ve amortismana </a:t>
            </a:r>
            <a:r>
              <a:rPr lang="tr-TR" dirty="0"/>
              <a:t>tabi olmayan diğer kıymetlerle ilgili harcamaların indirimli kurumlar </a:t>
            </a:r>
            <a:r>
              <a:rPr lang="tr-TR" dirty="0" smtClean="0"/>
              <a:t>vergisinden yararlanacak </a:t>
            </a:r>
            <a:r>
              <a:rPr lang="tr-TR" dirty="0"/>
              <a:t>kazancın tespitinde dikkate alınmaması,</a:t>
            </a:r>
          </a:p>
        </p:txBody>
      </p:sp>
    </p:spTree>
    <p:extLst>
      <p:ext uri="{BB962C8B-B14F-4D97-AF65-F5344CB8AC3E}">
        <p14:creationId xmlns:p14="http://schemas.microsoft.com/office/powerpoint/2010/main" val="1561314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000" dirty="0" smtClean="0"/>
              <a:t>Sayı : B.07.1.GİB.4.41.15.01-KVK-2011/7-54 28/02/2012</a:t>
            </a:r>
            <a:br>
              <a:rPr lang="tr-TR" sz="2000" dirty="0" smtClean="0"/>
            </a:br>
            <a:endParaRPr lang="tr-TR" sz="2000" dirty="0"/>
          </a:p>
        </p:txBody>
      </p:sp>
      <p:sp>
        <p:nvSpPr>
          <p:cNvPr id="3" name="İçerik Yer Tutucusu 2"/>
          <p:cNvSpPr>
            <a:spLocks noGrp="1"/>
          </p:cNvSpPr>
          <p:nvPr>
            <p:ph idx="1"/>
          </p:nvPr>
        </p:nvSpPr>
        <p:spPr/>
        <p:txBody>
          <a:bodyPr>
            <a:normAutofit/>
          </a:bodyPr>
          <a:lstStyle/>
          <a:p>
            <a:r>
              <a:rPr lang="tr-TR" dirty="0"/>
              <a:t>- Tevsi yatırımlarda elde edilen kazancın ayrı bir şekilde tespitinin mümkün olmaması </a:t>
            </a:r>
            <a:r>
              <a:rPr lang="tr-TR" dirty="0" smtClean="0"/>
              <a:t>halinde, indirimli </a:t>
            </a:r>
            <a:r>
              <a:rPr lang="tr-TR" dirty="0"/>
              <a:t>oran uygulanacak kazancın hesaplanmasında tevsi yatırım tutarının dönem </a:t>
            </a:r>
            <a:r>
              <a:rPr lang="tr-TR" dirty="0" smtClean="0"/>
              <a:t>sonunda kurumun </a:t>
            </a:r>
            <a:r>
              <a:rPr lang="tr-TR" dirty="0"/>
              <a:t>aktifine kayıtlı bulunan toplam sabit kıymet tutarına oranlanması suretiyle </a:t>
            </a:r>
            <a:r>
              <a:rPr lang="tr-TR" dirty="0" smtClean="0"/>
              <a:t>belirlenen </a:t>
            </a:r>
            <a:r>
              <a:rPr lang="tr-TR" u="sng" dirty="0" smtClean="0">
                <a:solidFill>
                  <a:srgbClr val="FF0000"/>
                </a:solidFill>
              </a:rPr>
              <a:t>oranın </a:t>
            </a:r>
            <a:r>
              <a:rPr lang="tr-TR" u="sng" dirty="0">
                <a:solidFill>
                  <a:srgbClr val="FF0000"/>
                </a:solidFill>
              </a:rPr>
              <a:t>her yıl ayrı ayrı tespit edilerek uygulanması</a:t>
            </a:r>
            <a:r>
              <a:rPr lang="tr-TR" u="sng" dirty="0" smtClean="0">
                <a:solidFill>
                  <a:srgbClr val="FF0000"/>
                </a:solidFill>
              </a:rPr>
              <a:t>,</a:t>
            </a:r>
          </a:p>
          <a:p>
            <a:r>
              <a:rPr lang="tr-TR" dirty="0"/>
              <a:t>- Tevsi yatırımlarda indirimli oran uygulanacak kazancın tespitinde sabit kıymetlerin </a:t>
            </a:r>
            <a:r>
              <a:rPr lang="tr-TR" dirty="0" smtClean="0"/>
              <a:t>kayıtlı değerlerinin</a:t>
            </a:r>
            <a:r>
              <a:rPr lang="tr-TR" dirty="0"/>
              <a:t>, gerekli şartların oluşması halinde yapılan enflasyon düzeltmesi sonucu oluşan </a:t>
            </a:r>
            <a:r>
              <a:rPr lang="tr-TR" dirty="0" smtClean="0"/>
              <a:t>yeniden değerlenmiş </a:t>
            </a:r>
            <a:r>
              <a:rPr lang="tr-TR" dirty="0"/>
              <a:t>tutarları ile dikkate alınması</a:t>
            </a:r>
            <a:endParaRPr lang="tr-TR" u="sng" dirty="0">
              <a:solidFill>
                <a:srgbClr val="FF0000"/>
              </a:solidFill>
            </a:endParaRPr>
          </a:p>
        </p:txBody>
      </p:sp>
    </p:spTree>
    <p:extLst>
      <p:ext uri="{BB962C8B-B14F-4D97-AF65-F5344CB8AC3E}">
        <p14:creationId xmlns:p14="http://schemas.microsoft.com/office/powerpoint/2010/main" val="1890171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000" dirty="0" smtClean="0"/>
              <a:t>Sayı : B.07.1.GİB.4.41.15.01-KVK-2011/7-54 28/02/2012</a:t>
            </a:r>
            <a:br>
              <a:rPr lang="tr-TR" sz="2000" dirty="0" smtClean="0"/>
            </a:br>
            <a:endParaRPr lang="tr-TR" sz="2000" dirty="0"/>
          </a:p>
        </p:txBody>
      </p:sp>
      <p:sp>
        <p:nvSpPr>
          <p:cNvPr id="3" name="İçerik Yer Tutucusu 2"/>
          <p:cNvSpPr>
            <a:spLocks noGrp="1"/>
          </p:cNvSpPr>
          <p:nvPr>
            <p:ph idx="1"/>
          </p:nvPr>
        </p:nvSpPr>
        <p:spPr/>
        <p:txBody>
          <a:bodyPr>
            <a:normAutofit/>
          </a:bodyPr>
          <a:lstStyle/>
          <a:p>
            <a:r>
              <a:rPr lang="tr-TR" dirty="0"/>
              <a:t>yatırımın faaliyete geçmesinden önce devri halinde devralan kurum; yatırımın </a:t>
            </a:r>
            <a:r>
              <a:rPr lang="tr-TR" dirty="0" smtClean="0"/>
              <a:t>kısmen veya </a:t>
            </a:r>
            <a:r>
              <a:rPr lang="tr-TR" dirty="0"/>
              <a:t>tamamen faaliyete geçmesinden sonra devri halinde ise indirimli vergi oranından </a:t>
            </a:r>
            <a:r>
              <a:rPr lang="tr-TR" dirty="0" smtClean="0"/>
              <a:t>devir tarihine </a:t>
            </a:r>
            <a:r>
              <a:rPr lang="tr-TR" dirty="0"/>
              <a:t>kadar devreden, devir tarihinden sonra ise devralan şirketlerin aynı koşulları </a:t>
            </a:r>
            <a:r>
              <a:rPr lang="tr-TR" dirty="0" smtClean="0"/>
              <a:t>yerine getirmek </a:t>
            </a:r>
            <a:r>
              <a:rPr lang="tr-TR" dirty="0"/>
              <a:t>kaydıyla yatırıma katkı tutarının kalan kısmından </a:t>
            </a:r>
            <a:r>
              <a:rPr lang="tr-TR" dirty="0" smtClean="0"/>
              <a:t>faydalanabileceğinden</a:t>
            </a:r>
            <a:r>
              <a:rPr lang="tr-TR" dirty="0"/>
              <a:t>, kısmi </a:t>
            </a:r>
            <a:r>
              <a:rPr lang="tr-TR" dirty="0" smtClean="0"/>
              <a:t>bölünme yoluyla </a:t>
            </a:r>
            <a:r>
              <a:rPr lang="tr-TR" dirty="0"/>
              <a:t>şirketinizden yatırımı devralan ... </a:t>
            </a:r>
            <a:r>
              <a:rPr lang="tr-TR" dirty="0" err="1"/>
              <a:t>A.Ş'nin</a:t>
            </a:r>
            <a:r>
              <a:rPr lang="tr-TR" dirty="0"/>
              <a:t> de aynı koşulları yerine getirmesi halinde </a:t>
            </a:r>
            <a:r>
              <a:rPr lang="tr-TR" dirty="0" smtClean="0"/>
              <a:t>yatırıma katkı </a:t>
            </a:r>
            <a:r>
              <a:rPr lang="tr-TR" dirty="0"/>
              <a:t>tutarının kalan kısmından faydalanabilecektir.</a:t>
            </a:r>
            <a:endParaRPr lang="tr-TR" u="sng" dirty="0">
              <a:solidFill>
                <a:srgbClr val="FF0000"/>
              </a:solidFill>
            </a:endParaRPr>
          </a:p>
        </p:txBody>
      </p:sp>
    </p:spTree>
    <p:extLst>
      <p:ext uri="{BB962C8B-B14F-4D97-AF65-F5344CB8AC3E}">
        <p14:creationId xmlns:p14="http://schemas.microsoft.com/office/powerpoint/2010/main" val="3548819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0" i="0" u="none" strike="noStrike" baseline="0" dirty="0" smtClean="0">
                <a:latin typeface="DejaVuSerif"/>
              </a:rPr>
              <a:t>Sayı : 63611781-125[32/A-2013/4 ]-10 14/04/2014</a:t>
            </a:r>
            <a:endParaRPr lang="tr-TR" sz="3200" dirty="0"/>
          </a:p>
        </p:txBody>
      </p:sp>
      <p:sp>
        <p:nvSpPr>
          <p:cNvPr id="3" name="İçerik Yer Tutucusu 2"/>
          <p:cNvSpPr>
            <a:spLocks noGrp="1"/>
          </p:cNvSpPr>
          <p:nvPr>
            <p:ph idx="1"/>
          </p:nvPr>
        </p:nvSpPr>
        <p:spPr/>
        <p:txBody>
          <a:bodyPr>
            <a:normAutofit/>
          </a:bodyPr>
          <a:lstStyle/>
          <a:p>
            <a:r>
              <a:rPr lang="tr-TR" dirty="0"/>
              <a:t>-Gerek 2009/15199 gerekse 2012/3305 sayılı BKK uyarınca düzenlenmiş yatırım </a:t>
            </a:r>
            <a:r>
              <a:rPr lang="tr-TR" dirty="0" smtClean="0"/>
              <a:t>teşvik belgeleri </a:t>
            </a:r>
            <a:r>
              <a:rPr lang="tr-TR" dirty="0"/>
              <a:t>kapsamındaki yatırımlarınızdan </a:t>
            </a:r>
            <a:r>
              <a:rPr lang="tr-TR" dirty="0" smtClean="0"/>
              <a:t>elde </a:t>
            </a:r>
            <a:r>
              <a:rPr lang="tr-TR" dirty="0"/>
              <a:t>edilecek kazançlara uygulanacak vergi </a:t>
            </a:r>
            <a:r>
              <a:rPr lang="tr-TR" dirty="0" smtClean="0"/>
              <a:t>indirim oranları </a:t>
            </a:r>
            <a:r>
              <a:rPr lang="tr-TR" dirty="0"/>
              <a:t>farklı olduğundan, indirimli kurumlar vergisi uygulanmak suretiyle ilgili </a:t>
            </a:r>
            <a:r>
              <a:rPr lang="tr-TR" dirty="0" smtClean="0"/>
              <a:t>dönemde yararlanılabilecek </a:t>
            </a:r>
            <a:r>
              <a:rPr lang="tr-TR" dirty="0"/>
              <a:t>yatırıma katkı tutarının beyanname dışında hesaplanması ve </a:t>
            </a:r>
            <a:r>
              <a:rPr lang="tr-TR" dirty="0" smtClean="0"/>
              <a:t>toplamda hesaplanan </a:t>
            </a:r>
            <a:r>
              <a:rPr lang="tr-TR" dirty="0"/>
              <a:t>bu tutarı sağlayacak şekilde geçici ve yıllık kurumlar vergisi beyannamelerine </a:t>
            </a:r>
            <a:r>
              <a:rPr lang="tr-TR" dirty="0" smtClean="0"/>
              <a:t>yazılacak oranın </a:t>
            </a:r>
            <a:r>
              <a:rPr lang="tr-TR" dirty="0"/>
              <a:t>tespit edilmesi gerekmektedir</a:t>
            </a:r>
            <a:r>
              <a:rPr lang="tr-TR" dirty="0" smtClean="0"/>
              <a:t>.</a:t>
            </a:r>
          </a:p>
          <a:p>
            <a:r>
              <a:rPr lang="tr-TR" u="sng" dirty="0" smtClean="0">
                <a:solidFill>
                  <a:srgbClr val="FF0000"/>
                </a:solidFill>
              </a:rPr>
              <a:t>ORAN BÖLÜMÜ MANUEL OLARAK YAZILABİLMEKTE VE KÜSÜRATLI DAHİ OLABİLMEKTEDİR.</a:t>
            </a:r>
            <a:endParaRPr lang="tr-TR" u="sng" dirty="0">
              <a:solidFill>
                <a:srgbClr val="FF0000"/>
              </a:solidFill>
            </a:endParaRPr>
          </a:p>
        </p:txBody>
      </p:sp>
    </p:spTree>
    <p:extLst>
      <p:ext uri="{BB962C8B-B14F-4D97-AF65-F5344CB8AC3E}">
        <p14:creationId xmlns:p14="http://schemas.microsoft.com/office/powerpoint/2010/main" val="2955214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Sayı : 62030549-125[32A-2013/331]-269 17/02/2015</a:t>
            </a:r>
          </a:p>
        </p:txBody>
      </p:sp>
      <p:sp>
        <p:nvSpPr>
          <p:cNvPr id="3" name="İçerik Yer Tutucusu 2"/>
          <p:cNvSpPr>
            <a:spLocks noGrp="1"/>
          </p:cNvSpPr>
          <p:nvPr>
            <p:ph idx="1"/>
          </p:nvPr>
        </p:nvSpPr>
        <p:spPr/>
        <p:txBody>
          <a:bodyPr/>
          <a:lstStyle/>
          <a:p>
            <a:r>
              <a:rPr lang="tr-TR" b="0" i="0" u="none" strike="noStrike" baseline="0" dirty="0" smtClean="0">
                <a:latin typeface="DejaVuSerif"/>
              </a:rPr>
              <a:t>- Teşvik belgesi kapsamında fiilen yapılan yatırım harcaması tutarının, yatırım teşvik belgesinde yer alan yatırım harcaması tutarını aşması durumunda indirimli kurumlar vergisi matrahının tayininde, yatırım döneminde diğer faaliyetlerden elde edilen kazançlarınız için yatırıma katkı tutarının %50 sini aşmamak üzere, yatırım teşvik belgesinde yer alan yatırım harcaması tutarı dikkate alınacaktır.</a:t>
            </a:r>
            <a:endParaRPr lang="tr-TR" dirty="0"/>
          </a:p>
        </p:txBody>
      </p:sp>
    </p:spTree>
    <p:extLst>
      <p:ext uri="{BB962C8B-B14F-4D97-AF65-F5344CB8AC3E}">
        <p14:creationId xmlns:p14="http://schemas.microsoft.com/office/powerpoint/2010/main" val="4099668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rot="19858566">
            <a:off x="656220" y="2629818"/>
            <a:ext cx="10709204" cy="1569660"/>
          </a:xfrm>
          <a:prstGeom prst="rect">
            <a:avLst/>
          </a:prstGeom>
          <a:noFill/>
        </p:spPr>
        <p:txBody>
          <a:bodyPr wrap="square" lIns="91440" tIns="45720" rIns="91440" bIns="45720">
            <a:spAutoFit/>
          </a:bodyPr>
          <a:lstStyle/>
          <a:p>
            <a:pPr algn="ctr"/>
            <a:r>
              <a:rPr lang="tr-TR" sz="9600" b="1" cap="none" spc="0" dirty="0" smtClean="0">
                <a:ln w="22225">
                  <a:solidFill>
                    <a:schemeClr val="accent2"/>
                  </a:solidFill>
                  <a:prstDash val="solid"/>
                </a:ln>
                <a:solidFill>
                  <a:schemeClr val="accent2">
                    <a:lumMod val="40000"/>
                    <a:lumOff val="60000"/>
                  </a:schemeClr>
                </a:solidFill>
                <a:effectLst/>
              </a:rPr>
              <a:t>Önemli Ve Tehlikeli</a:t>
            </a:r>
            <a:endParaRPr lang="tr-TR" sz="9600" b="1" cap="none" spc="0" dirty="0">
              <a:ln w="22225">
                <a:solidFill>
                  <a:schemeClr val="accent2"/>
                </a:solidFill>
                <a:prstDash val="solid"/>
              </a:ln>
              <a:solidFill>
                <a:schemeClr val="accent2">
                  <a:lumMod val="40000"/>
                  <a:lumOff val="60000"/>
                </a:schemeClr>
              </a:solidFill>
              <a:effectLst/>
            </a:endParaRPr>
          </a:p>
        </p:txBody>
      </p:sp>
      <p:sp>
        <p:nvSpPr>
          <p:cNvPr id="2" name="Unvan 1"/>
          <p:cNvSpPr>
            <a:spLocks noGrp="1"/>
          </p:cNvSpPr>
          <p:nvPr>
            <p:ph type="title"/>
          </p:nvPr>
        </p:nvSpPr>
        <p:spPr/>
        <p:txBody>
          <a:bodyPr>
            <a:noAutofit/>
          </a:bodyPr>
          <a:lstStyle/>
          <a:p>
            <a:r>
              <a:rPr lang="tr-TR" sz="2800" b="1" dirty="0"/>
              <a:t>ANKARA VERGİ DAİRESİ BAŞKANLIĞI</a:t>
            </a:r>
            <a:br>
              <a:rPr lang="tr-TR" sz="2800" b="1" dirty="0"/>
            </a:br>
            <a:r>
              <a:rPr lang="tr-TR" sz="2800" b="1" dirty="0"/>
              <a:t>Mükellef Hizmetleri Gelir Vergileri Grup Müdürlüğü</a:t>
            </a:r>
            <a:br>
              <a:rPr lang="tr-TR" sz="2800" b="1" dirty="0"/>
            </a:br>
            <a:r>
              <a:rPr lang="en-US" sz="2800" dirty="0" err="1"/>
              <a:t>Sayı</a:t>
            </a:r>
            <a:r>
              <a:rPr lang="en-US" sz="2800" dirty="0"/>
              <a:t> : B.07.1.GİB.4.06.16.01-125-[32/A-11/2]-240 20/02/2012</a:t>
            </a:r>
            <a:endParaRPr lang="tr-TR" sz="2800" dirty="0"/>
          </a:p>
        </p:txBody>
      </p:sp>
      <p:sp>
        <p:nvSpPr>
          <p:cNvPr id="3" name="İçerik Yer Tutucusu 2"/>
          <p:cNvSpPr>
            <a:spLocks noGrp="1"/>
          </p:cNvSpPr>
          <p:nvPr>
            <p:ph idx="1"/>
          </p:nvPr>
        </p:nvSpPr>
        <p:spPr/>
        <p:txBody>
          <a:bodyPr>
            <a:normAutofit/>
          </a:bodyPr>
          <a:lstStyle/>
          <a:p>
            <a:r>
              <a:rPr lang="tr-TR" dirty="0"/>
              <a:t>İndirimli kurumlar vergisi, ticari bilanço kârınıza kanunen kabul edilmeyen </a:t>
            </a:r>
            <a:r>
              <a:rPr lang="tr-TR" dirty="0" smtClean="0"/>
              <a:t>giderler eklendikten</a:t>
            </a:r>
            <a:r>
              <a:rPr lang="tr-TR" dirty="0"/>
              <a:t>, tüm indirim, istisna ve geçmiş yıl zararları düşüldükten sonra kazancınız </a:t>
            </a:r>
            <a:r>
              <a:rPr lang="tr-TR" dirty="0" smtClean="0"/>
              <a:t>bulunması halinde </a:t>
            </a:r>
            <a:r>
              <a:rPr lang="tr-TR" dirty="0"/>
              <a:t>uygulanacaktır. Yatırıma katkı tutarına ulaşıncaya kadar indirimli kurumlar vergisine </a:t>
            </a:r>
            <a:r>
              <a:rPr lang="tr-TR" dirty="0" smtClean="0"/>
              <a:t>tabi tutulacak </a:t>
            </a:r>
            <a:r>
              <a:rPr lang="tr-TR" dirty="0"/>
              <a:t>kazanç her yıl ayrı </a:t>
            </a:r>
            <a:r>
              <a:rPr lang="tr-TR" dirty="0" smtClean="0"/>
              <a:t>hesaplanacağından</a:t>
            </a:r>
            <a:r>
              <a:rPr lang="tr-TR" dirty="0"/>
              <a:t>, ilgili yılda safi kurum kazancınızın </a:t>
            </a:r>
            <a:r>
              <a:rPr lang="tr-TR" dirty="0" smtClean="0"/>
              <a:t>bulunmaması ya </a:t>
            </a:r>
            <a:r>
              <a:rPr lang="tr-TR" dirty="0"/>
              <a:t>da indirimli kurumlar vergisi uygulanacak kazanç tutarından daha az olması nedeniyle </a:t>
            </a:r>
            <a:r>
              <a:rPr lang="tr-TR" dirty="0" smtClean="0"/>
              <a:t>indirimli kurumlar </a:t>
            </a:r>
            <a:r>
              <a:rPr lang="tr-TR" dirty="0"/>
              <a:t>vergisi uygulamasından yararlanamadığınız kazanç tutarının izleyen yıllara devri ise </a:t>
            </a:r>
            <a:r>
              <a:rPr lang="tr-TR" dirty="0" smtClean="0"/>
              <a:t>söz konusu </a:t>
            </a:r>
            <a:r>
              <a:rPr lang="tr-TR" dirty="0"/>
              <a:t>değildir.</a:t>
            </a:r>
          </a:p>
        </p:txBody>
      </p:sp>
    </p:spTree>
    <p:extLst>
      <p:ext uri="{BB962C8B-B14F-4D97-AF65-F5344CB8AC3E}">
        <p14:creationId xmlns:p14="http://schemas.microsoft.com/office/powerpoint/2010/main" val="18182805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1117</Words>
  <Application>Microsoft Office PowerPoint</Application>
  <PresentationFormat>Geniş ekran</PresentationFormat>
  <Paragraphs>43</Paragraphs>
  <Slides>16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16</vt:i4>
      </vt:variant>
    </vt:vector>
  </HeadingPairs>
  <TitlesOfParts>
    <vt:vector size="21" baseType="lpstr">
      <vt:lpstr>Arial</vt:lpstr>
      <vt:lpstr>Calibri</vt:lpstr>
      <vt:lpstr>Calibri Light</vt:lpstr>
      <vt:lpstr>DejaVuSerif</vt:lpstr>
      <vt:lpstr>Office Teması</vt:lpstr>
      <vt:lpstr>PowerPoint Sunusu</vt:lpstr>
      <vt:lpstr>Sayı : 17192610-125[ÖZG-13/7]-91 03/04/2014 Konu : İki ayrı yatırım teşvik belgesi kapsamındaki yatırımlardan elde edilen kazançlara uygulanacak indirimli kurumlar vergisi uygulaması</vt:lpstr>
      <vt:lpstr>Sayı:64597866-125[32/A-2014]-108  Tarih:14/07/2014</vt:lpstr>
      <vt:lpstr>Sayı : B.07.1.GİB.4.41.15.01-KVK-2011/7-54 28/02/2012 </vt:lpstr>
      <vt:lpstr>Sayı : B.07.1.GİB.4.41.15.01-KVK-2011/7-54 28/02/2012 </vt:lpstr>
      <vt:lpstr>Sayı : B.07.1.GİB.4.41.15.01-KVK-2011/7-54 28/02/2012 </vt:lpstr>
      <vt:lpstr>Sayı : 63611781-125[32/A-2013/4 ]-10 14/04/2014</vt:lpstr>
      <vt:lpstr>Sayı : 62030549-125[32A-2013/331]-269 17/02/2015</vt:lpstr>
      <vt:lpstr>ANKARA VERGİ DAİRESİ BAŞKANLIĞI Mükellef Hizmetleri Gelir Vergileri Grup Müdürlüğü Sayı : B.07.1.GİB.4.06.16.01-125-[32/A-11/2]-240 20/02/2012</vt:lpstr>
      <vt:lpstr>Sayı : B.07.1.GİB.4.07.16.01-125[32/A-KVK.2012/15-392 13/08/2012</vt:lpstr>
      <vt:lpstr>Sayı : B.07.1.GİB.4.25.15.01-2011-KVK-7215-2-10 02/11/2011</vt:lpstr>
      <vt:lpstr>Sayı : 84098128-125[32A-201322]-436 17/07/2014</vt:lpstr>
      <vt:lpstr>Sayı : 19341373-120[ÖZELGE-2012/5]-68 01/08/2013</vt:lpstr>
      <vt:lpstr>Sayı : 97677631-125[32/A-1023-2013]-18 23/07/2013 Konu : İndirimli kurumlar vergisi uygulamasında yatırım tutarının revize edilmesi durumunda geçerli olan yatırıma katkı oranın belirlenmesi hk.</vt:lpstr>
      <vt:lpstr>Sayı : 84098128-125[32/A-2012/1]-456 30/07/2013 Konu : Yatırım teşvik belgesindeki yatırım tutarının artırılmasıdurumunda, aradaki yatırım farkına indirimli kurumlarvergisinin uygulanması.</vt:lpstr>
      <vt:lpstr>Sayı : B.07.1.GİB.4.27.15.01-10-515-14-42 15/09/2011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Halim Köse</dc:creator>
  <cp:lastModifiedBy>Adem Özzaim</cp:lastModifiedBy>
  <cp:revision>9</cp:revision>
  <dcterms:created xsi:type="dcterms:W3CDTF">2017-02-12T04:44:30Z</dcterms:created>
  <dcterms:modified xsi:type="dcterms:W3CDTF">2017-02-14T09:16:19Z</dcterms:modified>
</cp:coreProperties>
</file>